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</p:sldIdLst>
  <p:sldSz cy="5143500" cx="9144000"/>
  <p:notesSz cx="6858000" cy="9144000"/>
  <p:embeddedFontLst>
    <p:embeddedFont>
      <p:font typeface="Roboto Mono Light"/>
      <p:regular r:id="rId92"/>
      <p:bold r:id="rId93"/>
      <p:italic r:id="rId94"/>
      <p:boldItalic r:id="rId95"/>
    </p:embeddedFont>
    <p:embeddedFont>
      <p:font typeface="Helvetica Neue"/>
      <p:regular r:id="rId96"/>
      <p:bold r:id="rId97"/>
      <p:italic r:id="rId98"/>
      <p:boldItalic r:id="rId99"/>
    </p:embeddedFont>
    <p:embeddedFont>
      <p:font typeface="Helvetica Neue Light"/>
      <p:regular r:id="rId100"/>
      <p:bold r:id="rId101"/>
      <p:italic r:id="rId102"/>
      <p:boldItalic r:id="rId103"/>
    </p:embeddedFont>
    <p:embeddedFont>
      <p:font typeface="Roboto Mono"/>
      <p:regular r:id="rId104"/>
      <p:bold r:id="rId105"/>
      <p:italic r:id="rId106"/>
      <p:boldItalic r:id="rId107"/>
    </p:embeddedFont>
    <p:embeddedFont>
      <p:font typeface="DM Sans"/>
      <p:regular r:id="rId108"/>
      <p:bold r:id="rId109"/>
      <p:italic r:id="rId110"/>
      <p:boldItalic r:id="rId1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RobotoMono-boldItalic.fntdata"/><Relationship Id="rId106" Type="http://schemas.openxmlformats.org/officeDocument/2006/relationships/font" Target="fonts/RobotoMono-italic.fntdata"/><Relationship Id="rId105" Type="http://schemas.openxmlformats.org/officeDocument/2006/relationships/font" Target="fonts/RobotoMono-bold.fntdata"/><Relationship Id="rId104" Type="http://schemas.openxmlformats.org/officeDocument/2006/relationships/font" Target="fonts/RobotoMono-regular.fntdata"/><Relationship Id="rId109" Type="http://schemas.openxmlformats.org/officeDocument/2006/relationships/font" Target="fonts/DMSans-bold.fntdata"/><Relationship Id="rId108" Type="http://schemas.openxmlformats.org/officeDocument/2006/relationships/font" Target="fonts/DMSans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HelveticaNeueLight-boldItalic.fntdata"/><Relationship Id="rId102" Type="http://schemas.openxmlformats.org/officeDocument/2006/relationships/font" Target="fonts/HelveticaNeueLight-italic.fntdata"/><Relationship Id="rId101" Type="http://schemas.openxmlformats.org/officeDocument/2006/relationships/font" Target="fonts/HelveticaNeueLight-bold.fntdata"/><Relationship Id="rId100" Type="http://schemas.openxmlformats.org/officeDocument/2006/relationships/font" Target="fonts/HelveticaNeueLight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MonoLight-boldItalic.fntdata"/><Relationship Id="rId94" Type="http://schemas.openxmlformats.org/officeDocument/2006/relationships/font" Target="fonts/RobotoMonoLight-italic.fntdata"/><Relationship Id="rId97" Type="http://schemas.openxmlformats.org/officeDocument/2006/relationships/font" Target="fonts/HelveticaNeue-bold.fntdata"/><Relationship Id="rId96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99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98" Type="http://schemas.openxmlformats.org/officeDocument/2006/relationships/font" Target="fonts/HelveticaNeue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font" Target="fonts/RobotoMonoLight-bold.fntdata"/><Relationship Id="rId92" Type="http://schemas.openxmlformats.org/officeDocument/2006/relationships/font" Target="fonts/RobotoMonoLight-regular.fntdata"/><Relationship Id="rId15" Type="http://schemas.openxmlformats.org/officeDocument/2006/relationships/slide" Target="slides/slide9.xml"/><Relationship Id="rId110" Type="http://schemas.openxmlformats.org/officeDocument/2006/relationships/font" Target="fonts/DMSans-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11" Type="http://schemas.openxmlformats.org/officeDocument/2006/relationships/font" Target="fonts/DMSans-boldItalic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f52cbdc6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f52cbdc6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6c80e619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6c80e619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6c80e619e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6c80e619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6c80e619e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6c80e619e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373dbfbf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373dbfbf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" name="Google Shape;4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1" name="Google Shape;41;p14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6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" name="Google Shape;53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0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 1">
  <p:cSld name="SECTION_HEADER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4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2">
  <p:cSld name="SECTION_HEADER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5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" name="Google Shape;21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2" name="Google Shape;22;p7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6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5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45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slide" Target="/ppt/slides/slide6.xml"/><Relationship Id="rId6" Type="http://schemas.openxmlformats.org/officeDocument/2006/relationships/slide" Target="/ppt/slides/slide31.xml"/><Relationship Id="rId7" Type="http://schemas.openxmlformats.org/officeDocument/2006/relationships/slide" Target="/ppt/slides/slide4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codigofuente.org/crear-e-importar-modulos-python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codigofuente.org/crear-e-importar-modulos-python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Relationship Id="rId4" Type="http://schemas.openxmlformats.org/officeDocument/2006/relationships/image" Target="../media/image57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72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codigofuente.org/crear-e-importar-modulos-python/" TargetMode="External"/><Relationship Id="rId4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Relationship Id="rId4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Relationship Id="rId4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Relationship Id="rId4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2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Relationship Id="rId4" Type="http://schemas.openxmlformats.org/officeDocument/2006/relationships/image" Target="../media/image5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2.png"/><Relationship Id="rId4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2.png"/><Relationship Id="rId4" Type="http://schemas.openxmlformats.org/officeDocument/2006/relationships/image" Target="../media/image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2.png"/><Relationship Id="rId4" Type="http://schemas.openxmlformats.org/officeDocument/2006/relationships/image" Target="../media/image5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docs.hektorprofe.net/python/modulos-y-paquetes/modulo-collections/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2.png"/><Relationship Id="rId4" Type="http://schemas.openxmlformats.org/officeDocument/2006/relationships/image" Target="../media/image4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2.png"/><Relationship Id="rId4" Type="http://schemas.openxmlformats.org/officeDocument/2006/relationships/image" Target="../media/image60.png"/><Relationship Id="rId5" Type="http://schemas.openxmlformats.org/officeDocument/2006/relationships/image" Target="../media/image7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docs.python.org/3/library/datetime.html#strftime-and-strptime-behavior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5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www.w3schools.com/python/module_math.asp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7.png"/><Relationship Id="rId4" Type="http://schemas.openxmlformats.org/officeDocument/2006/relationships/image" Target="../media/image61.png"/><Relationship Id="rId5" Type="http://schemas.openxmlformats.org/officeDocument/2006/relationships/image" Target="../media/image6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www.geeksforgeeks.org/random-numbers-in-python/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7.png"/><Relationship Id="rId4" Type="http://schemas.openxmlformats.org/officeDocument/2006/relationships/image" Target="../media/image68.png"/><Relationship Id="rId5" Type="http://schemas.openxmlformats.org/officeDocument/2006/relationships/image" Target="../media/image75.png"/><Relationship Id="rId6" Type="http://schemas.openxmlformats.org/officeDocument/2006/relationships/image" Target="../media/image6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5.png"/><Relationship Id="rId4" Type="http://schemas.openxmlformats.org/officeDocument/2006/relationships/image" Target="../media/image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5.png"/><Relationship Id="rId4" Type="http://schemas.openxmlformats.org/officeDocument/2006/relationships/image" Target="../media/image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docs.google.com/presentation/d/1fkD3xOR35lTDyTg6xSzupEUyarKOVKnkXovvNl-rmXU/edit?usp=sharing" TargetMode="External"/><Relationship Id="rId4" Type="http://schemas.openxmlformats.org/officeDocument/2006/relationships/image" Target="../media/image71.gif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3.png"/><Relationship Id="rId4" Type="http://schemas.openxmlformats.org/officeDocument/2006/relationships/hyperlink" Target="https://colab.research.google.com/drive/1QVjLvK3XTl73_Jh98_zo9Hh9ohppATZO?usp=sharing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6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6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" name="Google Shape;74;p26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" name="Google Shape;75;p26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</a:t>
            </a: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qu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é</a:t>
            </a: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IDEs existen?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1" name="Google Shape;1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8126"/>
            <a:ext cx="9144000" cy="1927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Descarguemos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" name="Google Shape;167;p36"/>
          <p:cNvSpPr txBox="1"/>
          <p:nvPr/>
        </p:nvSpPr>
        <p:spPr>
          <a:xfrm>
            <a:off x="841651" y="1366891"/>
            <a:ext cx="4572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257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Char char="•"/>
            </a:pPr>
            <a:r>
              <a:rPr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https://code.visualstudio.com/download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8" name="Google Shape;16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6965" y="1835534"/>
            <a:ext cx="6015569" cy="313653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6"/>
          <p:cNvSpPr txBox="1"/>
          <p:nvPr/>
        </p:nvSpPr>
        <p:spPr>
          <a:xfrm>
            <a:off x="486833" y="2094696"/>
            <a:ext cx="234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Deberemos seleccionar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S.O que tengamos y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realizar su correspondiente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Instalación.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70" name="Google Shape;170;p36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171" name="Google Shape;171;p3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2" name="Google Shape;172;p36" title="ícono de ejemplo en vivo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8" name="Google Shape;178;p37"/>
          <p:cNvSpPr txBox="1"/>
          <p:nvPr/>
        </p:nvSpPr>
        <p:spPr>
          <a:xfrm>
            <a:off x="529550" y="1358425"/>
            <a:ext cx="8289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continuación crearemos nuestro primer script en Python. Para ello, realizaremos los siguientes pasos: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Abrimos VSC.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9" name="Google Shape;17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050" y="2374057"/>
            <a:ext cx="6235700" cy="2428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37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181" name="Google Shape;181;p3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2" name="Google Shape;182;p37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8" name="Google Shape;188;p38"/>
          <p:cNvSpPr txBox="1"/>
          <p:nvPr/>
        </p:nvSpPr>
        <p:spPr>
          <a:xfrm>
            <a:off x="473350" y="1606650"/>
            <a:ext cx="1960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Creamos un archivo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vacío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9" name="Google Shape;18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5967" y="1642060"/>
            <a:ext cx="4932616" cy="303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8" title="ícono de ejemplo en viv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425" y="242000"/>
            <a:ext cx="452650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6" name="Google Shape;196;p39"/>
          <p:cNvSpPr txBox="1"/>
          <p:nvPr/>
        </p:nvSpPr>
        <p:spPr>
          <a:xfrm>
            <a:off x="473350" y="1606650"/>
            <a:ext cx="1960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Elegimos un archivo formato tipo: Python.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7" name="Google Shape;19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6133" y="1904367"/>
            <a:ext cx="6443133" cy="1334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9" title="ícono de ejemplo en viv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425" y="242000"/>
            <a:ext cx="452650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" name="Google Shape;204;p40"/>
          <p:cNvSpPr txBox="1"/>
          <p:nvPr/>
        </p:nvSpPr>
        <p:spPr>
          <a:xfrm>
            <a:off x="503767" y="1447800"/>
            <a:ext cx="6928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Importante: Si no aparece la opción de Python, es necesario descargar la extensión.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5" name="Google Shape;20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5066" y="1844952"/>
            <a:ext cx="2417329" cy="3185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0" title="ícono de ejemplo en viv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425" y="242000"/>
            <a:ext cx="452650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2" name="Google Shape;212;p41"/>
          <p:cNvSpPr txBox="1"/>
          <p:nvPr/>
        </p:nvSpPr>
        <p:spPr>
          <a:xfrm>
            <a:off x="473350" y="1606650"/>
            <a:ext cx="1960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Escribimos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print('Hola Mundo')</a:t>
            </a:r>
            <a:endParaRPr/>
          </a:p>
        </p:txBody>
      </p:sp>
      <p:pic>
        <p:nvPicPr>
          <p:cNvPr id="213" name="Google Shape;21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1966" y="1821323"/>
            <a:ext cx="5293254" cy="1500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1" title="ícono de ejemplo en viv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425" y="242000"/>
            <a:ext cx="452650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0" name="Google Shape;220;p42"/>
          <p:cNvSpPr txBox="1"/>
          <p:nvPr/>
        </p:nvSpPr>
        <p:spPr>
          <a:xfrm>
            <a:off x="473350" y="1606650"/>
            <a:ext cx="196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Guardamos el archivo y le damos un nombre.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1" name="Google Shape;221;p42"/>
          <p:cNvPicPr preferRelativeResize="0"/>
          <p:nvPr/>
        </p:nvPicPr>
        <p:blipFill rotWithShape="1">
          <a:blip r:embed="rId3">
            <a:alphaModFix/>
          </a:blip>
          <a:srcRect b="0" l="0" r="4674" t="0"/>
          <a:stretch/>
        </p:blipFill>
        <p:spPr>
          <a:xfrm>
            <a:off x="3030913" y="1464735"/>
            <a:ext cx="2938088" cy="3433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2" title="ícono de ejemplo en viv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425" y="242000"/>
            <a:ext cx="452650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8" name="Google Shape;228;p43"/>
          <p:cNvSpPr txBox="1"/>
          <p:nvPr/>
        </p:nvSpPr>
        <p:spPr>
          <a:xfrm>
            <a:off x="473350" y="1530450"/>
            <a:ext cx="1711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6.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Elegimos un directorio dentro de nuestro computador.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9" name="Google Shape;22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4400" y="1530450"/>
            <a:ext cx="5426694" cy="3392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3" title="ícono de ejemplo en viv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425" y="242000"/>
            <a:ext cx="452650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6" name="Google Shape;236;p44"/>
          <p:cNvSpPr txBox="1"/>
          <p:nvPr/>
        </p:nvSpPr>
        <p:spPr>
          <a:xfrm>
            <a:off x="529550" y="1358425"/>
            <a:ext cx="2346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7.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Ejecutamos el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Script desde la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terminal.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Comando: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primer_script.py</a:t>
            </a:r>
            <a:endParaRPr b="0" i="1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7" name="Google Shape;23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7412" y="1496056"/>
            <a:ext cx="3609723" cy="1535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356481"/>
            <a:ext cx="9144000" cy="1004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4" title="ícono de ejemplo en viv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1425" y="242000"/>
            <a:ext cx="452650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Scripts, Módulos y Paquetes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" name="Google Shape;81;p27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15.</a:t>
            </a:r>
            <a:r>
              <a:rPr b="0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PYTHON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son?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0" name="Google Shape;250;p46"/>
          <p:cNvSpPr txBox="1"/>
          <p:nvPr/>
        </p:nvSpPr>
        <p:spPr>
          <a:xfrm>
            <a:off x="473350" y="2063850"/>
            <a:ext cx="81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Ahora sabemos como crear scripts, pero la idea 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tener una entrada de datos, ¿no?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datos que se van a enviar se denominan </a:t>
            </a:r>
            <a:r>
              <a:rPr b="1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argumentos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 valores que se pasan al ejecutar un script para que este mismo después los modifique o haga lo que programemos con estos datos.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Pasar Argumentos a un Script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6" name="Google Shape;256;p47"/>
          <p:cNvSpPr txBox="1"/>
          <p:nvPr/>
        </p:nvSpPr>
        <p:spPr>
          <a:xfrm>
            <a:off x="473350" y="1959900"/>
            <a:ext cx="8194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Mediante consola (cmd), lo pasamos como si fuera un texto extra a añadir: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python primer_script.py argumentos</a:t>
            </a:r>
            <a:endParaRPr b="1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Todo se enviará como texto, pero, podemos enviar varios valores.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Enviar Strings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2" name="Google Shape;262;p48"/>
          <p:cNvSpPr txBox="1"/>
          <p:nvPr/>
        </p:nvSpPr>
        <p:spPr>
          <a:xfrm>
            <a:off x="473350" y="1959900"/>
            <a:ext cx="8194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este caso, primero debemos llamar a nuestro script separado por espacios y entre comillas, de la siguiente forma: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python     primer_script.py        “Cadena”      5      [1,2,3,4] </a:t>
            </a:r>
            <a:endParaRPr b="1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8" name="Google Shape;268;p49"/>
          <p:cNvSpPr txBox="1"/>
          <p:nvPr/>
        </p:nvSpPr>
        <p:spPr>
          <a:xfrm>
            <a:off x="473350" y="190215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69" name="Google Shape;269;p49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70" name="Google Shape;270;p4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1" name="Google Shape;271;p4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" name="Google Shape;277;p50"/>
          <p:cNvSpPr txBox="1"/>
          <p:nvPr/>
        </p:nvSpPr>
        <p:spPr>
          <a:xfrm>
            <a:off x="501450" y="2083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Tenemos que ir al script y editarlo. Primero importamos una librería llamada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sys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después imprimimos los argumentos usando la librería.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8" name="Google Shape;278;p50"/>
          <p:cNvGrpSpPr/>
          <p:nvPr/>
        </p:nvGrpSpPr>
        <p:grpSpPr>
          <a:xfrm>
            <a:off x="7928951" y="468323"/>
            <a:ext cx="738900" cy="738900"/>
            <a:chOff x="473351" y="619523"/>
            <a:chExt cx="738900" cy="738900"/>
          </a:xfrm>
        </p:grpSpPr>
        <p:sp>
          <p:nvSpPr>
            <p:cNvPr id="279" name="Google Shape;279;p5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0" name="Google Shape;280;p5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" name="Google Shape;281;p50"/>
          <p:cNvSpPr txBox="1"/>
          <p:nvPr/>
        </p:nvSpPr>
        <p:spPr>
          <a:xfrm>
            <a:off x="3072000" y="3106575"/>
            <a:ext cx="3000000" cy="631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import sys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print(sys.argv)</a:t>
            </a:r>
            <a:endParaRPr b="1" i="0" sz="1300" u="none" cap="none" strike="noStrike">
              <a:solidFill>
                <a:srgbClr val="FFFFFF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7" name="Google Shape;287;p51"/>
          <p:cNvSpPr txBox="1"/>
          <p:nvPr/>
        </p:nvSpPr>
        <p:spPr>
          <a:xfrm>
            <a:off x="526750" y="1877000"/>
            <a:ext cx="8141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 ejecutar el script podemos ver que devuelve una lista con una cadena que contiene el nombre del script y los argumentos que le pasamos. Siempre el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primer argumento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 la lista sys.argv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(sys.argv[0])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es el propio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nombre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script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lo siguiente son los argumentos que hemos mandado, como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string, int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list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respectivamente.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['primer_script.py', "'hola'", '1', '[1,2,3]']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8" name="Google Shape;288;p51"/>
          <p:cNvGrpSpPr/>
          <p:nvPr/>
        </p:nvGrpSpPr>
        <p:grpSpPr>
          <a:xfrm>
            <a:off x="7928951" y="468323"/>
            <a:ext cx="738900" cy="738900"/>
            <a:chOff x="473351" y="619523"/>
            <a:chExt cx="738900" cy="738900"/>
          </a:xfrm>
        </p:grpSpPr>
        <p:sp>
          <p:nvSpPr>
            <p:cNvPr id="289" name="Google Shape;289;p5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0" name="Google Shape;290;p5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6" name="Google Shape;296;p52"/>
          <p:cNvSpPr txBox="1"/>
          <p:nvPr/>
        </p:nvSpPr>
        <p:spPr>
          <a:xfrm>
            <a:off x="549550" y="1705050"/>
            <a:ext cx="7493700" cy="2678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import sys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# Comprobación de seguridad, ejecutar sólo si se reciben 2 argumentos reales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if len(sys.argv) == 3: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texto = sys.argv[1]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repeticiones = int(sys.argv[2])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for r in range(repeticiones):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    print(texto)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else: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print("Error - Introduce los argumentos correctamente")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print('Ejemplo: escribir_lineas.py "Texto" 5')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97" name="Google Shape;297;p52"/>
          <p:cNvGrpSpPr/>
          <p:nvPr/>
        </p:nvGrpSpPr>
        <p:grpSpPr>
          <a:xfrm>
            <a:off x="7928951" y="468323"/>
            <a:ext cx="738900" cy="738900"/>
            <a:chOff x="473351" y="619523"/>
            <a:chExt cx="738900" cy="738900"/>
          </a:xfrm>
        </p:grpSpPr>
        <p:sp>
          <p:nvSpPr>
            <p:cNvPr id="298" name="Google Shape;298;p5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9" name="Google Shape;299;p5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5" name="Google Shape;305;p53"/>
          <p:cNvSpPr txBox="1"/>
          <p:nvPr/>
        </p:nvSpPr>
        <p:spPr>
          <a:xfrm>
            <a:off x="511450" y="2178300"/>
            <a:ext cx="8064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ejecutar el script podemos ver que devuelve una lista con una cadena que contiene el nombre del script y los argumentos que le pasamos. Siempre el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 argumento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lista sys.argv (sys.argv[0]) es el propio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nombre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script.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['primer_script.py', "'hola'", '1', '[1,2,3]']   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                                                                                                                                   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06" name="Google Shape;306;p53"/>
          <p:cNvGrpSpPr/>
          <p:nvPr/>
        </p:nvGrpSpPr>
        <p:grpSpPr>
          <a:xfrm>
            <a:off x="7928951" y="468323"/>
            <a:ext cx="738900" cy="738900"/>
            <a:chOff x="473351" y="619523"/>
            <a:chExt cx="738900" cy="738900"/>
          </a:xfrm>
        </p:grpSpPr>
        <p:sp>
          <p:nvSpPr>
            <p:cNvPr id="307" name="Google Shape;307;p5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8" name="Google Shape;308;p5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4" name="Google Shape;314;p54"/>
          <p:cNvSpPr txBox="1"/>
          <p:nvPr/>
        </p:nvSpPr>
        <p:spPr>
          <a:xfrm>
            <a:off x="539550" y="2373600"/>
            <a:ext cx="80649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Haremos un script que printee un argumento las veces que se indique por argumento, es decir, si paso los argumentos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“Hola” y 5, se imprimirá “Hola” 5 veces.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creando un nuevo archivo llamado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repeticion.py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editemoslo.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                                                                                                                              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15" name="Google Shape;315;p54"/>
          <p:cNvGrpSpPr/>
          <p:nvPr/>
        </p:nvGrpSpPr>
        <p:grpSpPr>
          <a:xfrm>
            <a:off x="7928951" y="468323"/>
            <a:ext cx="738900" cy="738900"/>
            <a:chOff x="473351" y="619523"/>
            <a:chExt cx="738900" cy="738900"/>
          </a:xfrm>
        </p:grpSpPr>
        <p:sp>
          <p:nvSpPr>
            <p:cNvPr id="316" name="Google Shape;316;p5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7" name="Google Shape;317;p5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362" y="1250837"/>
            <a:ext cx="2042550" cy="31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288" y="131397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51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9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8"/>
          <p:cNvSpPr txBox="1"/>
          <p:nvPr/>
        </p:nvSpPr>
        <p:spPr>
          <a:xfrm>
            <a:off x="472700" y="468275"/>
            <a:ext cx="232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Temario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" name="Google Shape;91;p28"/>
          <p:cNvSpPr txBox="1"/>
          <p:nvPr/>
        </p:nvSpPr>
        <p:spPr>
          <a:xfrm>
            <a:off x="132055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14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2" name="Google Shape;92;p28"/>
          <p:cNvCxnSpPr/>
          <p:nvPr/>
        </p:nvCxnSpPr>
        <p:spPr>
          <a:xfrm>
            <a:off x="139527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28"/>
          <p:cNvSpPr txBox="1"/>
          <p:nvPr/>
        </p:nvSpPr>
        <p:spPr>
          <a:xfrm>
            <a:off x="1320125" y="1969975"/>
            <a:ext cx="192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Herencias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" name="Google Shape;94;p28"/>
          <p:cNvSpPr txBox="1"/>
          <p:nvPr/>
        </p:nvSpPr>
        <p:spPr>
          <a:xfrm>
            <a:off x="3593075" y="1487775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15</a:t>
            </a:r>
            <a:endParaRPr b="1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5" name="Google Shape;95;p28"/>
          <p:cNvCxnSpPr/>
          <p:nvPr/>
        </p:nvCxnSpPr>
        <p:spPr>
          <a:xfrm>
            <a:off x="3667800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8"/>
          <p:cNvSpPr txBox="1"/>
          <p:nvPr/>
        </p:nvSpPr>
        <p:spPr>
          <a:xfrm>
            <a:off x="3592650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Scripts, Módulos y Paquetes</a:t>
            </a:r>
            <a:endParaRPr b="1" i="0" sz="1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" name="Google Shape;97;p28"/>
          <p:cNvSpPr txBox="1"/>
          <p:nvPr/>
        </p:nvSpPr>
        <p:spPr>
          <a:xfrm>
            <a:off x="586560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16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8" name="Google Shape;98;p28"/>
          <p:cNvCxnSpPr/>
          <p:nvPr/>
        </p:nvCxnSpPr>
        <p:spPr>
          <a:xfrm>
            <a:off x="594032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28"/>
          <p:cNvSpPr txBox="1"/>
          <p:nvPr/>
        </p:nvSpPr>
        <p:spPr>
          <a:xfrm>
            <a:off x="5865175" y="1969975"/>
            <a:ext cx="192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Git &amp; Github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0" name="Google Shape;100;p28"/>
          <p:cNvCxnSpPr/>
          <p:nvPr/>
        </p:nvCxnSpPr>
        <p:spPr>
          <a:xfrm>
            <a:off x="141070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28"/>
          <p:cNvCxnSpPr/>
          <p:nvPr/>
        </p:nvCxnSpPr>
        <p:spPr>
          <a:xfrm>
            <a:off x="3683225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8"/>
          <p:cNvCxnSpPr/>
          <p:nvPr/>
        </p:nvCxnSpPr>
        <p:spPr>
          <a:xfrm>
            <a:off x="595575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8"/>
          <p:cNvSpPr txBox="1"/>
          <p:nvPr/>
        </p:nvSpPr>
        <p:spPr>
          <a:xfrm>
            <a:off x="1395275" y="2972363"/>
            <a:ext cx="16461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Herencia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Herencia múltiple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Poliformismo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" name="Google Shape;104;p28"/>
          <p:cNvSpPr txBox="1"/>
          <p:nvPr/>
        </p:nvSpPr>
        <p:spPr>
          <a:xfrm>
            <a:off x="5955750" y="2972363"/>
            <a:ext cx="1646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Git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Github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5" name="Google Shape;105;p28"/>
          <p:cNvSpPr txBox="1"/>
          <p:nvPr/>
        </p:nvSpPr>
        <p:spPr>
          <a:xfrm>
            <a:off x="3675513" y="2972363"/>
            <a:ext cx="1646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" sz="12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5"/>
              </a:rPr>
              <a:t>Scripts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" sz="12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6"/>
              </a:rPr>
              <a:t>Módulo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" sz="12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7"/>
              </a:rPr>
              <a:t>Paquete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3" name="Google Shape;323;p55"/>
          <p:cNvSpPr txBox="1"/>
          <p:nvPr/>
        </p:nvSpPr>
        <p:spPr>
          <a:xfrm>
            <a:off x="511450" y="1663375"/>
            <a:ext cx="80649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escribimos el siguiente script estaría funcionando: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</a:t>
            </a:r>
            <a:r>
              <a:rPr b="1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Nota: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Si no pasamos los argumentos que pide el script, nos va a fallar. Para eso debemos comprobar que existen los argumentos o comprobar la longitud de la lista validandolo con if-else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                                     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24" name="Google Shape;324;p55"/>
          <p:cNvGrpSpPr/>
          <p:nvPr/>
        </p:nvGrpSpPr>
        <p:grpSpPr>
          <a:xfrm>
            <a:off x="7928951" y="468323"/>
            <a:ext cx="738900" cy="738900"/>
            <a:chOff x="473351" y="619523"/>
            <a:chExt cx="738900" cy="738900"/>
          </a:xfrm>
        </p:grpSpPr>
        <p:sp>
          <p:nvSpPr>
            <p:cNvPr id="325" name="Google Shape;325;p5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6" name="Google Shape;326;p5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Google Shape;327;p55"/>
          <p:cNvSpPr txBox="1"/>
          <p:nvPr/>
        </p:nvSpPr>
        <p:spPr>
          <a:xfrm>
            <a:off x="511450" y="2107700"/>
            <a:ext cx="8064900" cy="1391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import sys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cadena = sys.argv[1]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repeticiones = int(sys.argv[2])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for repeticion in   range(repeticiones):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print(cadena)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Módulo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8" name="Google Shape;338;p57"/>
          <p:cNvSpPr txBox="1"/>
          <p:nvPr/>
        </p:nvSpPr>
        <p:spPr>
          <a:xfrm>
            <a:off x="473350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módulo es un archivo que consta de código Python. Puede definir funciones, clases y variables. También puede incluir código ejecutable.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9" name="Google Shape;339;p57"/>
          <p:cNvSpPr txBox="1"/>
          <p:nvPr/>
        </p:nvSpPr>
        <p:spPr>
          <a:xfrm>
            <a:off x="4527575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trata de un archivo con extensión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.py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o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.pyc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(Python compilado) que posee su propio espacio de nombres y que puede contener variables, funciones, clases e incluso otros módulos.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0" name="Google Shape;340;p57"/>
          <p:cNvSpPr txBox="1"/>
          <p:nvPr/>
        </p:nvSpPr>
        <p:spPr>
          <a:xfrm>
            <a:off x="476250" y="4591050"/>
            <a:ext cx="2784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</a:t>
            </a:r>
            <a:r>
              <a:rPr b="0" i="0" lang="es" sz="13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codigofuente.org</a:t>
            </a:r>
            <a:endParaRPr b="0" i="0" sz="135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¿Para qué sirve?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6" name="Google Shape;346;p58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módulo permite organizar lógicamente el código Python. Agrupar el código relacionado en un módulo hace que el código sea más fácil de entender y usar. Un módulo es un objeto de Python con atributos de nombres arbitrarios que puede enlazar y luego referenciar.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7" name="Google Shape;347;p58"/>
          <p:cNvSpPr txBox="1"/>
          <p:nvPr/>
        </p:nvSpPr>
        <p:spPr>
          <a:xfrm>
            <a:off x="4527575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Sirve para organizar y reutilizar el código (modularización y reutilización). Se genera uno creando un archivo con extensión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.py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(o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.pyc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o archivo en C) y guardándolo donde nos interese.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Básicamente,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utilizaremos módulos para organizar y reutilizar nuestro código.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8" name="Google Shape;348;p58"/>
          <p:cNvSpPr txBox="1"/>
          <p:nvPr/>
        </p:nvSpPr>
        <p:spPr>
          <a:xfrm>
            <a:off x="476250" y="4591050"/>
            <a:ext cx="2784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</a:t>
            </a:r>
            <a:r>
              <a:rPr b="0" i="0" lang="es" sz="13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codigofuente.org</a:t>
            </a:r>
            <a:endParaRPr b="0" i="0" sz="135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9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4" name="Google Shape;354;p59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Creación del módulo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55" name="Google Shape;355;p59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56" name="Google Shape;356;p5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7" name="Google Shape;357;p5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3" name="Google Shape;363;p60"/>
          <p:cNvSpPr txBox="1"/>
          <p:nvPr/>
        </p:nvSpPr>
        <p:spPr>
          <a:xfrm>
            <a:off x="473350" y="1755775"/>
            <a:ext cx="8141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Paso cero: por primera vez en el curso y de ahora en más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dejamos de utilizar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Colabs…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pasamos a un IDE más robusto y con más funcionalidades. En nuestro caso Visual Studio Code.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4" name="Google Shape;364;p6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65" name="Google Shape;365;p6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6" name="Google Shape;366;p6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7" name="Google Shape;36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8750" y="2209200"/>
            <a:ext cx="2946488" cy="16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3" name="Google Shape;373;p61"/>
          <p:cNvSpPr txBox="1"/>
          <p:nvPr/>
        </p:nvSpPr>
        <p:spPr>
          <a:xfrm>
            <a:off x="473350" y="1450975"/>
            <a:ext cx="8141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Creamos una carpeta, donde más cómodo te sientas.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Abrimos nuestro editor (VCS) y entramos a la carpeta del punto 1.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Creamos un archivo con la extensión .py. En el ejemplo se llamará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funciones_matematicas.py.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4.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Creamos algunas funciones simples en ese módulo, veamos mi ejemplo: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74" name="Google Shape;374;p6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75" name="Google Shape;375;p6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6" name="Google Shape;376;p6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7" name="Google Shape;377;p61"/>
          <p:cNvPicPr preferRelativeResize="0"/>
          <p:nvPr/>
        </p:nvPicPr>
        <p:blipFill rotWithShape="1">
          <a:blip r:embed="rId4">
            <a:alphaModFix/>
          </a:blip>
          <a:srcRect b="23791" l="0" r="0" t="0"/>
          <a:stretch/>
        </p:blipFill>
        <p:spPr>
          <a:xfrm>
            <a:off x="2227250" y="3316750"/>
            <a:ext cx="4633288" cy="12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62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383" name="Google Shape;383;p62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4" name="Google Shape;384;p62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5" name="Google Shape;385;p62"/>
          <p:cNvSpPr txBox="1"/>
          <p:nvPr/>
        </p:nvSpPr>
        <p:spPr>
          <a:xfrm>
            <a:off x="457350" y="1591975"/>
            <a:ext cx="8210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Hasta ahora parece que no es nada nuevo, ¿Verdad?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Efectivamente,</a:t>
            </a: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es lo mismo de siempre. Pero, aquí viene lo nuevo e interesante: </a:t>
            </a:r>
            <a:r>
              <a:rPr b="0" i="0" lang="es" sz="25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Vamos a llamar a esas funciones desde otro archivo. </a:t>
            </a:r>
            <a:endParaRPr b="0" i="0" sz="2500" u="none" cap="none" strike="noStrik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6" name="Google Shape;386;p62"/>
          <p:cNvSpPr txBox="1"/>
          <p:nvPr/>
        </p:nvSpPr>
        <p:spPr>
          <a:xfrm>
            <a:off x="501450" y="9143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Contenido destacado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7" name="Google Shape;387;p62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0" i="0" sz="14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8" name="Google Shape;38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8980" y="3302700"/>
            <a:ext cx="1546040" cy="12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4" name="Google Shape;394;p63"/>
          <p:cNvSpPr txBox="1"/>
          <p:nvPr/>
        </p:nvSpPr>
        <p:spPr>
          <a:xfrm>
            <a:off x="473350" y="1450975"/>
            <a:ext cx="8141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5.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Crear otro archivo .py, se llamara uso.py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6.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Ahora viene lo nuevo, si queremos que desde uso.py se puede acceder a todo lo realizado en funciones_matematicas.py tenemos que escribir arriba de todo: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95" name="Google Shape;395;p6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96" name="Google Shape;396;p6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7" name="Google Shape;397;p6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8" name="Google Shape;398;p63"/>
          <p:cNvSpPr txBox="1"/>
          <p:nvPr/>
        </p:nvSpPr>
        <p:spPr>
          <a:xfrm>
            <a:off x="2290500" y="3195975"/>
            <a:ext cx="4563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import funciones_matematicas</a:t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4" name="Google Shape;404;p64"/>
          <p:cNvSpPr txBox="1"/>
          <p:nvPr/>
        </p:nvSpPr>
        <p:spPr>
          <a:xfrm>
            <a:off x="473350" y="1679575"/>
            <a:ext cx="8141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Ahora al ejecutar, estarás viendo el resultado de la suma o de cualquier otra función que hayas creado en tu módulo. Para evitar escribir a cada rato el nombre del módulo, hay una alternativa muy útil: Podemos reemplazar el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import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por: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05" name="Google Shape;405;p6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06" name="Google Shape;406;p6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7" name="Google Shape;407;p6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8" name="Google Shape;408;p64"/>
          <p:cNvSpPr txBox="1"/>
          <p:nvPr/>
        </p:nvSpPr>
        <p:spPr>
          <a:xfrm>
            <a:off x="1001650" y="3249225"/>
            <a:ext cx="7084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from funciones_matematicas import suma</a:t>
            </a:r>
            <a:endParaRPr b="0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😎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1" name="Google Shape;11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9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primeros scripts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3" name="Google Shape;11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2549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 txBox="1"/>
          <p:nvPr/>
        </p:nvSpPr>
        <p:spPr>
          <a:xfrm>
            <a:off x="2690561" y="21309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la estructura de un módulo. </a:t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9"/>
          <p:cNvSpPr txBox="1"/>
          <p:nvPr/>
        </p:nvSpPr>
        <p:spPr>
          <a:xfrm>
            <a:off x="2690561" y="2912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Ejecutar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módulos y paquetes en Python.</a:t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7" name="Google Shape;11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6835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9"/>
          <p:cNvSpPr txBox="1"/>
          <p:nvPr/>
        </p:nvSpPr>
        <p:spPr>
          <a:xfrm>
            <a:off x="2690550" y="35754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Utilizar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nuevas librerías.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9" name="Google Shape;119;p29"/>
          <p:cNvCxnSpPr>
            <a:stCxn id="111" idx="2"/>
            <a:endCxn id="113" idx="0"/>
          </p:cNvCxnSpPr>
          <p:nvPr/>
        </p:nvCxnSpPr>
        <p:spPr>
          <a:xfrm flipH="1" rot="-5400000">
            <a:off x="2014876" y="1998338"/>
            <a:ext cx="5127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" name="Google Shape;120;p29"/>
          <p:cNvCxnSpPr>
            <a:stCxn id="113" idx="2"/>
            <a:endCxn id="115" idx="0"/>
          </p:cNvCxnSpPr>
          <p:nvPr/>
        </p:nvCxnSpPr>
        <p:spPr>
          <a:xfrm flipH="1" rot="-5400000">
            <a:off x="1991926" y="2730588"/>
            <a:ext cx="5580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29"/>
          <p:cNvCxnSpPr>
            <a:stCxn id="115" idx="2"/>
            <a:endCxn id="117" idx="0"/>
          </p:cNvCxnSpPr>
          <p:nvPr/>
        </p:nvCxnSpPr>
        <p:spPr>
          <a:xfrm flipH="1" rot="-5400000">
            <a:off x="2032575" y="3444963"/>
            <a:ext cx="4767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4" name="Google Shape;414;p65"/>
          <p:cNvSpPr txBox="1"/>
          <p:nvPr/>
        </p:nvSpPr>
        <p:spPr>
          <a:xfrm>
            <a:off x="473350" y="1679575"/>
            <a:ext cx="8141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opción anterior es una buena alternativa cuando son pocas las funciones que a usar de un módulo.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vamos a usar muchas, o todas, será mejor que usemos: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15" name="Google Shape;415;p6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16" name="Google Shape;416;p6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7" name="Google Shape;417;p6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8" name="Google Shape;418;p65"/>
          <p:cNvSpPr txBox="1"/>
          <p:nvPr/>
        </p:nvSpPr>
        <p:spPr>
          <a:xfrm>
            <a:off x="1001650" y="3249225"/>
            <a:ext cx="708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from funciones_matematicas import *</a:t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6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424" name="Google Shape;424;p6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5" name="Google Shape;425;p6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6" name="Google Shape;426;p66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 módulo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7" name="Google Shape;427;p66"/>
          <p:cNvSpPr txBox="1"/>
          <p:nvPr/>
        </p:nvSpPr>
        <p:spPr>
          <a:xfrm>
            <a:off x="987300" y="4001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8" name="Google Shape;428;p66"/>
          <p:cNvSpPr txBox="1"/>
          <p:nvPr/>
        </p:nvSpPr>
        <p:spPr>
          <a:xfrm>
            <a:off x="987300" y="29475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 un módulo que tenga una clase con atributos y métodos. Instanciar a la clase llamando al módulo desde otro archivo .py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67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434" name="Google Shape;434;p6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5" name="Google Shape;435;p67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p67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 módulo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37" name="Google Shape;43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7"/>
          <p:cNvSpPr txBox="1"/>
          <p:nvPr/>
        </p:nvSpPr>
        <p:spPr>
          <a:xfrm>
            <a:off x="387150" y="2003025"/>
            <a:ext cx="7387200" cy="13272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Hacer una clase fácil, como Alumno, con nombre y nota, con un método imprimir().</a:t>
            </a:r>
            <a:endParaRPr/>
          </a:p>
          <a:p>
            <a:pPr indent="-3143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Crear una instancia de Alumno, mostrando sus datos y llamando al método desde otro módulo.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9" name="Google Shape;439;p6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8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Paquete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0" name="Google Shape;450;p69"/>
          <p:cNvSpPr txBox="1"/>
          <p:nvPr/>
        </p:nvSpPr>
        <p:spPr>
          <a:xfrm>
            <a:off x="615575" y="2278150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Guardar todos los módulos en la misma “carpeta” puede ser muy tedioso y difícil de administrar. ¡Imaginen si tienen 100 módulos, esa carpeta estará plagada de archivos .py. !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1" name="Google Shape;451;p69"/>
          <p:cNvSpPr txBox="1"/>
          <p:nvPr/>
        </p:nvSpPr>
        <p:spPr>
          <a:xfrm>
            <a:off x="4779850" y="2278150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eso aparecen los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paquetes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no son otra cosa que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carpetas para organizar los módulos, por categorías.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👉Crear un paquete es muy sencillo, solo tienes que crear una carpeta y dentro de ella deberas tener un archivo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__init__.py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2" name="Google Shape;452;p69"/>
          <p:cNvSpPr txBox="1"/>
          <p:nvPr/>
        </p:nvSpPr>
        <p:spPr>
          <a:xfrm>
            <a:off x="476250" y="4591050"/>
            <a:ext cx="2784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</a:t>
            </a:r>
            <a:r>
              <a:rPr b="0" i="0" lang="es" sz="13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codigofuente.org</a:t>
            </a:r>
            <a:endParaRPr b="0" i="0" sz="135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3" name="Google Shape;45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0250" y="619525"/>
            <a:ext cx="819900" cy="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Nuestro primer paquete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9" name="Google Shape;459;p7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60" name="Google Shape;460;p7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1" name="Google Shape;461;p7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7" name="Google Shape;467;p71"/>
          <p:cNvSpPr txBox="1"/>
          <p:nvPr/>
        </p:nvSpPr>
        <p:spPr>
          <a:xfrm>
            <a:off x="473350" y="1450975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Podemos crear una carpeta llamada “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mi_primer_paquete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” con un archivo 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__init__.py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8" name="Google Shape;468;p7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69" name="Google Shape;469;p7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0" name="Google Shape;470;p7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1" name="Google Shape;471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9613" y="2058825"/>
            <a:ext cx="3728575" cy="25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7" name="Google Shape;477;p72"/>
          <p:cNvSpPr txBox="1"/>
          <p:nvPr/>
        </p:nvSpPr>
        <p:spPr>
          <a:xfrm>
            <a:off x="473350" y="1450975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Ahora hagamos dos módulos en el paquete. 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78" name="Google Shape;478;p7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79" name="Google Shape;479;p7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0" name="Google Shape;480;p7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1" name="Google Shape;48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725" y="1988325"/>
            <a:ext cx="7579226" cy="25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7" name="Google Shape;487;p73"/>
          <p:cNvSpPr txBox="1"/>
          <p:nvPr/>
        </p:nvSpPr>
        <p:spPr>
          <a:xfrm>
            <a:off x="473350" y="1450975"/>
            <a:ext cx="81411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Solo nos falta llamar a alguno de nuestros módulos del paquete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“mi_primer_paquete”.</a:t>
            </a:r>
            <a:endParaRPr b="0" i="0" sz="13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esto creamos un archivo en el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directorio raiz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lo llamaremos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“menu.py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”.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4.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Importamos al paquete y los módulos de la siguiente manera: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from mi_primer_paquete.modulo1 import Persona</a:t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from mi_primer_paquete.modulo2 import llamado_modulo2</a:t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88" name="Google Shape;488;p7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89" name="Google Shape;489;p7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0" name="Google Shape;490;p7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4"/>
          <p:cNvSpPr txBox="1"/>
          <p:nvPr/>
        </p:nvSpPr>
        <p:spPr>
          <a:xfrm>
            <a:off x="476250" y="537625"/>
            <a:ext cx="6424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Así nos queda nuestro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código😍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96" name="Google Shape;496;p7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97" name="Google Shape;497;p7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8" name="Google Shape;498;p7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9" name="Google Shape;499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4600" y="1349400"/>
            <a:ext cx="4675700" cy="324165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7" name="Google Shape;127;p30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30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0" name="Google Shape;1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5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5" name="Google Shape;505;p75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6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Paquetes redistribuibles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6" name="Google Shape;516;p77"/>
          <p:cNvSpPr txBox="1"/>
          <p:nvPr/>
        </p:nvSpPr>
        <p:spPr>
          <a:xfrm>
            <a:off x="473350" y="1872075"/>
            <a:ext cx="60687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básicamente un paquete para compartir  y que lo pueda usar cualquier otro desarrollador o incluso tú mismo en otro proyecto.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Esto nos permite poder llamar a un paquete sin importar su ubicación.</a:t>
            </a:r>
            <a:endParaRPr b="0" i="0" sz="13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 continuación👉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8"/>
          <p:cNvSpPr txBox="1"/>
          <p:nvPr/>
        </p:nvSpPr>
        <p:spPr>
          <a:xfrm>
            <a:off x="473350" y="467125"/>
            <a:ext cx="7467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Llamar a un paquete sin importar su ubicación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2" name="Google Shape;522;p78"/>
          <p:cNvSpPr txBox="1"/>
          <p:nvPr/>
        </p:nvSpPr>
        <p:spPr>
          <a:xfrm>
            <a:off x="476250" y="2274525"/>
            <a:ext cx="38703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Crear en el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directorio raíz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un archivo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setup.py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algunos datos del paquete y luego desde la terminal ejecutar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python setup dist.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 crean dos carpetas, en la carpeta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dist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tendremos nuestro paquete para compartir.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3" name="Google Shape;52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2225" y="1705650"/>
            <a:ext cx="4005525" cy="28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9"/>
          <p:cNvSpPr txBox="1"/>
          <p:nvPr/>
        </p:nvSpPr>
        <p:spPr>
          <a:xfrm>
            <a:off x="473350" y="467125"/>
            <a:ext cx="7467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uso el paquete distribuido de alguien?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9" name="Google Shape;529;p79"/>
          <p:cNvSpPr txBox="1"/>
          <p:nvPr/>
        </p:nvSpPr>
        <p:spPr>
          <a:xfrm>
            <a:off x="476250" y="2274525"/>
            <a:ext cx="3870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Simple, nos ubicamos en el directorio donde tenemos el paquete distribuido que alguien te paso, y ejecutamos: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pip3install </a:t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nombrePaquete.tar.gz</a:t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30" name="Google Shape;530;p79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31" name="Google Shape;531;p7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2" name="Google Shape;532;p7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3" name="Google Shape;53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2550" y="2135602"/>
            <a:ext cx="4115200" cy="22602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0"/>
          <p:cNvSpPr txBox="1"/>
          <p:nvPr/>
        </p:nvSpPr>
        <p:spPr>
          <a:xfrm>
            <a:off x="1404863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Paquetes/</a:t>
            </a:r>
            <a:r>
              <a:rPr b="1" i="0" lang="es" sz="400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módulos externos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Collections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9" name="Google Shape;549;p82"/>
          <p:cNvSpPr txBox="1"/>
          <p:nvPr/>
        </p:nvSpPr>
        <p:spPr>
          <a:xfrm>
            <a:off x="473350" y="1807900"/>
            <a:ext cx="61440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 3 tiene varias estructuras de datos integradas, incluyendo tuplas, diccionarios y listas.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estructuras de datos nos proporcionan una forma de organizar y almacenar datos.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El módulo collections nos ayuda a completar y manipular las estructuras de datos de forma eficiente.</a:t>
            </a:r>
            <a:endParaRPr b="0" i="0" sz="13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usarlo debemos importarlo, ya que es un paquete con módulos: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from collections import * </a:t>
            </a:r>
            <a:endParaRPr b="0" i="0" sz="13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50" name="Google Shape;550;p8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51" name="Google Shape;551;p8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2" name="Google Shape;552;p8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Namedtuple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8" name="Google Shape;558;p83"/>
          <p:cNvSpPr txBox="1"/>
          <p:nvPr/>
        </p:nvSpPr>
        <p:spPr>
          <a:xfrm>
            <a:off x="473350" y="1807900"/>
            <a:ext cx="8141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añadir nombres explícitos a cada elemento de una tupla para hacer que estos significados sean claros en su programa Python.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 Vamos a usar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namedtuple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generar una clase que claramente denomine a cada elemento de la tupla de peces: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59" name="Google Shape;559;p8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60" name="Google Shape;560;p8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1" name="Google Shape;561;p8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2" name="Google Shape;562;p83"/>
          <p:cNvSpPr txBox="1"/>
          <p:nvPr/>
        </p:nvSpPr>
        <p:spPr>
          <a:xfrm>
            <a:off x="1249300" y="3553475"/>
            <a:ext cx="6589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Roboto Mono"/>
                <a:ea typeface="Roboto Mono"/>
                <a:cs typeface="Roboto Mono"/>
                <a:sym typeface="Roboto Mono"/>
              </a:rPr>
              <a:t>from collections import namedtuple</a:t>
            </a:r>
            <a:endParaRPr b="1" i="0" sz="1350" u="none" cap="none" strike="noStrike">
              <a:solidFill>
                <a:srgbClr val="FFFFFF"/>
              </a:solidFill>
              <a:highlight>
                <a:srgbClr val="59595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highlight>
                <a:srgbClr val="59595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Roboto Mono"/>
                <a:ea typeface="Roboto Mono"/>
                <a:cs typeface="Roboto Mono"/>
                <a:sym typeface="Roboto Mono"/>
              </a:rPr>
              <a:t>Fish = namedtuple("Fish", ["name", "species", "tank"])</a:t>
            </a:r>
            <a:endParaRPr b="1" i="0" sz="1350" u="none" cap="none" strike="noStrike">
              <a:solidFill>
                <a:srgbClr val="FFFFFF"/>
              </a:solidFill>
              <a:highlight>
                <a:srgbClr val="595959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4"/>
          <p:cNvSpPr txBox="1"/>
          <p:nvPr/>
        </p:nvSpPr>
        <p:spPr>
          <a:xfrm>
            <a:off x="4429650" y="468325"/>
            <a:ext cx="423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Namedtuple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8" name="Google Shape;568;p84"/>
          <p:cNvSpPr txBox="1"/>
          <p:nvPr/>
        </p:nvSpPr>
        <p:spPr>
          <a:xfrm>
            <a:off x="4456350" y="1973325"/>
            <a:ext cx="41847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¡Lo hemos logrado!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👏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Creamos una clase y la instanciamos en dos renglones.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69" name="Google Shape;569;p8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70" name="Google Shape;570;p8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1" name="Google Shape;571;p8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2" name="Google Shape;57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575575"/>
            <a:ext cx="3761599" cy="39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Scripts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Counter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3" name="Google Shape;583;p86"/>
          <p:cNvSpPr txBox="1"/>
          <p:nvPr/>
        </p:nvSpPr>
        <p:spPr>
          <a:xfrm>
            <a:off x="473350" y="1655500"/>
            <a:ext cx="8141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clase Counter es una subclase de diccionario utilizada para realizar cuentas con diccionarios y listas.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84" name="Google Shape;584;p8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85" name="Google Shape;585;p8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6" name="Google Shape;586;p8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7" name="Google Shape;587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1350" y="2204975"/>
            <a:ext cx="4436725" cy="23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 con texto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3" name="Google Shape;593;p87"/>
          <p:cNvSpPr txBox="1"/>
          <p:nvPr/>
        </p:nvSpPr>
        <p:spPr>
          <a:xfrm>
            <a:off x="473350" y="1655500"/>
            <a:ext cx="81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contar y transformar a diccionario los conteos por letras o palabras.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94" name="Google Shape;594;p8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95" name="Google Shape;595;p8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6" name="Google Shape;596;p8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7" name="Google Shape;597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094" y="2275082"/>
            <a:ext cx="6626701" cy="2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8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Otras funciones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4" name="Google Shape;604;p88"/>
          <p:cNvSpPr txBox="1"/>
          <p:nvPr/>
        </p:nvSpPr>
        <p:spPr>
          <a:xfrm>
            <a:off x="1052850" y="2327425"/>
            <a:ext cx="703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este paquete podemos, entre otras cosas, también </a:t>
            </a:r>
            <a:r>
              <a:rPr b="1" i="0" lang="es" sz="1350" u="none" cap="none" strike="noStrike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ordenar, agrupar y rankear registros de un diccionario. 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5" name="Google Shape;605;p88"/>
          <p:cNvSpPr txBox="1"/>
          <p:nvPr/>
        </p:nvSpPr>
        <p:spPr>
          <a:xfrm>
            <a:off x="3072000" y="329455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👀 </a:t>
            </a: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Ejemplos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Datetime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0"/>
          <p:cNvSpPr txBox="1"/>
          <p:nvPr/>
        </p:nvSpPr>
        <p:spPr>
          <a:xfrm>
            <a:off x="4632150" y="619525"/>
            <a:ext cx="398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Datetime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6" name="Google Shape;616;p90"/>
          <p:cNvSpPr txBox="1"/>
          <p:nvPr/>
        </p:nvSpPr>
        <p:spPr>
          <a:xfrm>
            <a:off x="4767525" y="1908175"/>
            <a:ext cx="38469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Esta es una clase para manejar fechas y horas de una forma muy simple, nos será super útil de acá en adelante.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Por ejemplo: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la siguiente forma podemos acceder al año, mes, dia, hora, minuto, segundo y microsegundo del instante en el que creamos una instancia.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17" name="Google Shape;617;p9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618" name="Google Shape;618;p9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9" name="Google Shape;619;p9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0" name="Google Shape;620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964663"/>
            <a:ext cx="4140075" cy="32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1"/>
          <p:cNvSpPr txBox="1"/>
          <p:nvPr/>
        </p:nvSpPr>
        <p:spPr>
          <a:xfrm>
            <a:off x="4632150" y="619525"/>
            <a:ext cx="398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Datetime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6" name="Google Shape;626;p91"/>
          <p:cNvSpPr txBox="1"/>
          <p:nvPr/>
        </p:nvSpPr>
        <p:spPr>
          <a:xfrm>
            <a:off x="4767525" y="1908175"/>
            <a:ext cx="38469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 solo se puede trabajar con una hora puntual, podemos crear nuestra propia fecha usando el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constructor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 esta clase.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queremos cambiar uno de los parámetros, debemos usar la función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replace.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27" name="Google Shape;627;p9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628" name="Google Shape;628;p9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9" name="Google Shape;629;p9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0" name="Google Shape;630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859612"/>
            <a:ext cx="3486250" cy="15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3000337"/>
            <a:ext cx="3486250" cy="12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2"/>
          <p:cNvSpPr txBox="1"/>
          <p:nvPr/>
        </p:nvSpPr>
        <p:spPr>
          <a:xfrm>
            <a:off x="476250" y="619525"/>
            <a:ext cx="813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7" name="Google Shape;637;p92"/>
          <p:cNvSpPr txBox="1"/>
          <p:nvPr/>
        </p:nvSpPr>
        <p:spPr>
          <a:xfrm>
            <a:off x="4767450" y="2232025"/>
            <a:ext cx="3846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muy sencillo cambiar la forma en la que presentamos un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datetime.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Otras combinaciones disponibles 👉  </a:t>
            </a: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Formateos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38" name="Google Shape;638;p9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639" name="Google Shape;639;p9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0" name="Google Shape;640;p92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1" name="Google Shape;641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38" y="2104475"/>
            <a:ext cx="3541975" cy="15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3"/>
          <p:cNvSpPr txBox="1"/>
          <p:nvPr/>
        </p:nvSpPr>
        <p:spPr>
          <a:xfrm>
            <a:off x="476250" y="619525"/>
            <a:ext cx="813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Facilidad increíble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7" name="Google Shape;647;p93"/>
          <p:cNvSpPr txBox="1"/>
          <p:nvPr/>
        </p:nvSpPr>
        <p:spPr>
          <a:xfrm>
            <a:off x="502950" y="1465000"/>
            <a:ext cx="8138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 la función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timedelta ()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también puedes sumar o restar tiempos.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8" name="Google Shape;648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1063" y="2322185"/>
            <a:ext cx="6001875" cy="2172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Math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son?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1" name="Google Shape;141;p32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¿Qué es un script? Un script es un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“guión”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con instrucciones de código, (básicamente, lo que venimos haciendo hasta ahora) guardado con un nombre y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ejecutado desde el intérprete (ide)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estos scripts pueden tomar datos (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argumentos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 en el momento de la ejecución.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2" name="Google Shape;142;p32"/>
          <p:cNvSpPr txBox="1"/>
          <p:nvPr/>
        </p:nvSpPr>
        <p:spPr>
          <a:xfrm>
            <a:off x="4527575" y="1908175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Pueden tomar estos datos desde el exterior y tener distintos comportamientos.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9" name="Google Shape;659;p95"/>
          <p:cNvSpPr txBox="1"/>
          <p:nvPr/>
        </p:nvSpPr>
        <p:spPr>
          <a:xfrm>
            <a:off x="476250" y="24277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tiene un módulo incorporado que puede usarse para tareas matemáticas, este módulo se llama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Math. 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0" name="Google Shape;660;p95"/>
          <p:cNvSpPr txBox="1"/>
          <p:nvPr/>
        </p:nvSpPr>
        <p:spPr>
          <a:xfrm>
            <a:off x="4527575" y="23239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continuación aprenderemos  las funciones más importantes.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Pueden verlas a todas desde </a:t>
            </a: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math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👇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Algunos usos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6" name="Google Shape;666;p96"/>
          <p:cNvSpPr txBox="1"/>
          <p:nvPr/>
        </p:nvSpPr>
        <p:spPr>
          <a:xfrm>
            <a:off x="476250" y="2427775"/>
            <a:ext cx="38346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Vamos a importarla con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import math </a:t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67" name="Google Shape;66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0875" y="468325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5138" y="757313"/>
            <a:ext cx="3281450" cy="182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5137" y="2798360"/>
            <a:ext cx="3281450" cy="158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Random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0" name="Google Shape;680;p98"/>
          <p:cNvSpPr txBox="1"/>
          <p:nvPr/>
        </p:nvSpPr>
        <p:spPr>
          <a:xfrm>
            <a:off x="476250" y="2088650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Este nuevo módulo nos permite obtener valores al azar o aleatorios. Por eso lo conocemos como módulo aleatorio. 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1" name="Google Shape;681;p98"/>
          <p:cNvSpPr txBox="1"/>
          <p:nvPr/>
        </p:nvSpPr>
        <p:spPr>
          <a:xfrm>
            <a:off x="4527575" y="2063850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continuación aprenderemos  las funciones más importantes.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Pueden verlas a todas desde </a:t>
            </a: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random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👇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Algunos ejemplos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7" name="Google Shape;687;p99"/>
          <p:cNvSpPr txBox="1"/>
          <p:nvPr/>
        </p:nvSpPr>
        <p:spPr>
          <a:xfrm>
            <a:off x="473350" y="1349300"/>
            <a:ext cx="79317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</a:t>
            </a:r>
            <a:r>
              <a:rPr b="0" i="0" lang="es" sz="135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r>
              <a:rPr b="1" i="0" lang="es" sz="135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Roboto Mono"/>
                <a:ea typeface="Roboto Mono"/>
                <a:cs typeface="Roboto Mono"/>
                <a:sym typeface="Roboto Mono"/>
              </a:rPr>
              <a:t>import random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llamamos a nuestro módulo aleatorio.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88" name="Google Shape;68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7718" y="2159575"/>
            <a:ext cx="3564431" cy="109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5560" y="3488450"/>
            <a:ext cx="3892882" cy="109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1600" y="2159575"/>
            <a:ext cx="2975424" cy="109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77550" y="5111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00"/>
          <p:cNvGrpSpPr/>
          <p:nvPr/>
        </p:nvGrpSpPr>
        <p:grpSpPr>
          <a:xfrm>
            <a:off x="4202551" y="905623"/>
            <a:ext cx="738900" cy="738900"/>
            <a:chOff x="7208351" y="2467173"/>
            <a:chExt cx="738900" cy="738900"/>
          </a:xfrm>
        </p:grpSpPr>
        <p:sp>
          <p:nvSpPr>
            <p:cNvPr id="697" name="Google Shape;697;p100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8" name="Google Shape;698;p100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9" name="Google Shape;699;p100"/>
          <p:cNvSpPr txBox="1"/>
          <p:nvPr/>
        </p:nvSpPr>
        <p:spPr>
          <a:xfrm>
            <a:off x="1461300" y="1836688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Segunda</a:t>
            </a:r>
            <a:r>
              <a:rPr b="1" lang="es" sz="4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pre-entrega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tu Proyecto final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0" name="Google Shape;700;p100"/>
          <p:cNvSpPr txBox="1"/>
          <p:nvPr/>
        </p:nvSpPr>
        <p:spPr>
          <a:xfrm>
            <a:off x="987300" y="3129675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Debes entregar la segunda pre-entrega de tu proyecto final.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101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706" name="Google Shape;706;p101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07" name="Google Shape;707;p101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8" name="Google Shape;708;p101"/>
          <p:cNvSpPr txBox="1"/>
          <p:nvPr/>
        </p:nvSpPr>
        <p:spPr>
          <a:xfrm>
            <a:off x="501450" y="10055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pre-entrega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9" name="Google Shape;70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01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1" name="Google Shape;711;p101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101"/>
          <p:cNvSpPr txBox="1"/>
          <p:nvPr/>
        </p:nvSpPr>
        <p:spPr>
          <a:xfrm>
            <a:off x="533550" y="1603375"/>
            <a:ext cx="8215800" cy="31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Objetivo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Practicar el concepto de Clases y Objetos.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Crear un programa que permita el modelamiento de Clientes en una página de compras. Se debe utilizar el concepto de Programación Orientada a Objetos y lo aprendido en clase.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 evaluará el uso correcto de atributos y métodos.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Utilizar los conceptos aprendidos en la clase 15 y crear un paquete redistribuible con el programa creado."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El proyecto debe ser un archivo comprimido del paquete. Formatos aceptados: .zip o .tar.gz bajo el nombre “</a:t>
            </a:r>
            <a:r>
              <a:rPr b="1"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Segunda pre-entrega+Apellido</a:t>
            </a: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”.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oogle Shape;717;p102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718" name="Google Shape;718;p10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19" name="Google Shape;719;p102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0" name="Google Shape;720;p102"/>
          <p:cNvSpPr txBox="1"/>
          <p:nvPr/>
        </p:nvSpPr>
        <p:spPr>
          <a:xfrm>
            <a:off x="501450" y="10055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Segunda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pre-entrega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21" name="Google Shape;72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102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3" name="Google Shape;723;p102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02"/>
          <p:cNvSpPr txBox="1"/>
          <p:nvPr/>
        </p:nvSpPr>
        <p:spPr>
          <a:xfrm>
            <a:off x="533550" y="1603375"/>
            <a:ext cx="82158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Se debe entregar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 debe entregar todo el programa.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s" sz="1350"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"La Clase Cliente debe tener mínimo 4 atributos y 2 métodos.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 debe utilizar el método __str__() para darle nombre a los objetos.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Para crear el paquete distribuible también como adicional el archivo de la Pre entrega #1.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Es opcional el uso de herencia."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Recuerden que en la clase 1 tienen disponible un proyecto modelo de un ex estudiante para tomar como inspiración.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03"/>
          <p:cNvSpPr/>
          <p:nvPr/>
        </p:nvSpPr>
        <p:spPr>
          <a:xfrm>
            <a:off x="3310325" y="3980550"/>
            <a:ext cx="2507400" cy="492600"/>
          </a:xfrm>
          <a:prstGeom prst="rect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103"/>
          <p:cNvSpPr txBox="1"/>
          <p:nvPr/>
        </p:nvSpPr>
        <p:spPr>
          <a:xfrm>
            <a:off x="473350" y="688825"/>
            <a:ext cx="812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¡Atención!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1" name="Google Shape;731;p103"/>
          <p:cNvSpPr txBox="1"/>
          <p:nvPr/>
        </p:nvSpPr>
        <p:spPr>
          <a:xfrm>
            <a:off x="473350" y="1626100"/>
            <a:ext cx="8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Recuerda instalar </a:t>
            </a:r>
            <a:r>
              <a:rPr lang="es" sz="2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GIT</a:t>
            </a:r>
            <a:r>
              <a:rPr lang="es" sz="20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para la próxima clase.</a:t>
            </a:r>
            <a:endParaRPr b="1" sz="2000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2" name="Google Shape;732;p103"/>
          <p:cNvSpPr txBox="1"/>
          <p:nvPr/>
        </p:nvSpPr>
        <p:spPr>
          <a:xfrm>
            <a:off x="3310325" y="3980550"/>
            <a:ext cx="250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Ver tutorial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3" name="Google Shape;733;p103" title="gif de persona escribiendo códi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2" y="2458113"/>
            <a:ext cx="2230974" cy="12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4"/>
          <p:cNvSpPr txBox="1"/>
          <p:nvPr/>
        </p:nvSpPr>
        <p:spPr>
          <a:xfrm>
            <a:off x="1461300" y="2208625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¿Quieres saber más?</a:t>
            </a:r>
            <a:endParaRPr b="1" i="0" sz="35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 dejamos material ampliado de la clase</a:t>
            </a:r>
            <a:endParaRPr b="1" i="0" sz="3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39" name="Google Shape;739;p104"/>
          <p:cNvGrpSpPr/>
          <p:nvPr/>
        </p:nvGrpSpPr>
        <p:grpSpPr>
          <a:xfrm>
            <a:off x="4202550" y="994173"/>
            <a:ext cx="738900" cy="738900"/>
            <a:chOff x="4202550" y="994173"/>
            <a:chExt cx="738900" cy="738900"/>
          </a:xfrm>
        </p:grpSpPr>
        <p:sp>
          <p:nvSpPr>
            <p:cNvPr id="740" name="Google Shape;740;p104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41" name="Google Shape;741;p104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476242" y="2024975"/>
            <a:ext cx="3546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entorno de desarrollo integrado (IDE) es un sistema de software para el diseño de aplicaciones que combina herramientas comunes para desarrolladores en una sola interfaz de usuario gráfica (GUI).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Qué es un IDE? - IT Nearshoring | WebCreek" id="149" name="Google Shape;14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7008" y="1468967"/>
            <a:ext cx="4438650" cy="29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5"/>
          <p:cNvSpPr txBox="1"/>
          <p:nvPr/>
        </p:nvSpPr>
        <p:spPr>
          <a:xfrm>
            <a:off x="501450" y="1280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Recursos multimedia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47" name="Google Shape;747;p105"/>
          <p:cNvGrpSpPr/>
          <p:nvPr/>
        </p:nvGrpSpPr>
        <p:grpSpPr>
          <a:xfrm>
            <a:off x="457359" y="849285"/>
            <a:ext cx="431074" cy="431074"/>
            <a:chOff x="4202550" y="994173"/>
            <a:chExt cx="738900" cy="738900"/>
          </a:xfrm>
        </p:grpSpPr>
        <p:sp>
          <p:nvSpPr>
            <p:cNvPr id="748" name="Google Shape;748;p105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49" name="Google Shape;749;p105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0" name="Google Shape;750;p105"/>
          <p:cNvSpPr txBox="1"/>
          <p:nvPr/>
        </p:nvSpPr>
        <p:spPr>
          <a:xfrm>
            <a:off x="930550" y="849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1" name="Google Shape;751;p105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2" name="Google Shape;752;p105"/>
          <p:cNvSpPr txBox="1"/>
          <p:nvPr/>
        </p:nvSpPr>
        <p:spPr>
          <a:xfrm>
            <a:off x="466800" y="2456300"/>
            <a:ext cx="82104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Ejercicios de repaso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EjerciciosdeRepaso</a:t>
            </a:r>
            <a:endParaRPr b="0" i="0" sz="1350" u="sng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0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07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3" name="Google Shape;763;p107"/>
          <p:cNvSpPr txBox="1"/>
          <p:nvPr/>
        </p:nvSpPr>
        <p:spPr>
          <a:xfrm>
            <a:off x="2109143" y="2502363"/>
            <a:ext cx="4925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Logramos crear nuestro primer scripts.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Creación de módulo.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Paquetes.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Paquetes redistribuidos.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Paquetes / Módulos externos.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08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09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110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5" name="Google Shape;155;p34"/>
          <p:cNvSpPr txBox="1"/>
          <p:nvPr/>
        </p:nvSpPr>
        <p:spPr>
          <a:xfrm>
            <a:off x="458341" y="1358425"/>
            <a:ext cx="8171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Cu</a:t>
            </a: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alquier IDE debe tener una serie de características básicas que garanticen que la experiencia del usuario será satisfactoria. Todo IDE debe contar con: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1625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Editor de código.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01625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Compilador.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01625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Depurador o debugger.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01625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Refactorización de código. 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